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72" r:id="rId7"/>
    <p:sldId id="268" r:id="rId8"/>
    <p:sldId id="269" r:id="rId9"/>
    <p:sldId id="271" r:id="rId10"/>
    <p:sldId id="273" r:id="rId11"/>
    <p:sldId id="270" r:id="rId12"/>
    <p:sldId id="274" r:id="rId13"/>
    <p:sldId id="258" r:id="rId14"/>
    <p:sldId id="259" r:id="rId15"/>
    <p:sldId id="260" r:id="rId16"/>
    <p:sldId id="261" r:id="rId17"/>
    <p:sldId id="262" r:id="rId18"/>
    <p:sldId id="26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nux Biolinum Bold" panose="020B0604020202020204" charset="0"/>
      <p:regular r:id="rId24"/>
    </p:embeddedFont>
    <p:embeddedFont>
      <p:font typeface="Bicubik" panose="02000503020000020004" charset="0"/>
      <p:regular r:id="rId25"/>
    </p:embeddedFont>
    <p:embeddedFont>
      <p:font typeface="Open Sans Extra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0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mailto:surovikina@sh1315.ru" TargetMode="Externa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9688" y="355797"/>
            <a:ext cx="2660735" cy="1345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94544">
            <a:off x="13761892" y="7021068"/>
            <a:ext cx="2417428" cy="24756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7539" y="2245061"/>
            <a:ext cx="7589233" cy="75892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57539" y="1487168"/>
            <a:ext cx="8372921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9B9D8"/>
                </a:solidFill>
                <a:latin typeface="Bicubik"/>
              </a:rPr>
              <a:t>Online-реГИСТРАЦИЯ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24000" y="2095501"/>
            <a:ext cx="13639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  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внесение отметок в аттестат об основном общем образовании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4229100"/>
            <a:ext cx="13030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endParaRPr lang="ru-RU" sz="4800" dirty="0" smtClean="0"/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0408" y="4404836"/>
            <a:ext cx="122065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«Итоговые </a:t>
            </a: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отметки за 9 класс по учебным предметам "Русский язык", "Математика"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</a:t>
            </a:r>
            <a:r>
              <a:rPr lang="ru-RU" sz="32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округления»</a:t>
            </a:r>
          </a:p>
          <a:p>
            <a:pPr algn="just"/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i="1" dirty="0"/>
              <a:t>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5 октября 2020 г. N 546</a:t>
            </a:r>
            <a:endParaRPr lang="ru-RU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0" y="2976591"/>
            <a:ext cx="14855428" cy="140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1026" name="Picture 2" descr="https://lh3.googleusercontent.com/kpiQntf-uCTp6eKRCKYmtDiVpLE60RCQHhtTtyMw-XZjtFFDpIvW0kh2UAHaE9bO8FzPcy6JLvXT029u_ddHG1cVfOD_WjnJivKQE4sn0x6X-mU-69Th-o07fXPInllokiHlKaHfg3T6AbYWOPv-zoxqr125IOQXm8Xzr35wuHRfndxO18dtGrfzmFlXD-rGFRiN_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8" y="3467100"/>
            <a:ext cx="131349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05200" y="647701"/>
            <a:ext cx="10744200" cy="2952750"/>
          </a:xfrm>
        </p:spPr>
        <p:txBody>
          <a:bodyPr>
            <a:normAutofit/>
          </a:bodyPr>
          <a:lstStyle/>
          <a:p>
            <a:pPr>
              <a:lnSpc>
                <a:spcPts val="5599"/>
              </a:lnSpc>
            </a:pPr>
            <a:r>
              <a:rPr lang="ru-RU" dirty="0" smtClean="0">
                <a:solidFill>
                  <a:srgbClr val="717EAE"/>
                </a:solidFill>
                <a:latin typeface="Bicubik"/>
              </a:rPr>
              <a:t>  полезные 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53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9688" y="454533"/>
            <a:ext cx="2721230" cy="13764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54545" y="3836843"/>
            <a:ext cx="1461885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Заместитель </a:t>
            </a:r>
            <a:r>
              <a:rPr lang="en-US" sz="3399" dirty="0" err="1" smtClean="0">
                <a:solidFill>
                  <a:srgbClr val="717EAE"/>
                </a:solidFill>
                <a:latin typeface="Open Sans Extra Bold"/>
              </a:rPr>
              <a:t>директора</a:t>
            </a:r>
            <a:r>
              <a:rPr lang="en-US" sz="3399" dirty="0" smtClean="0">
                <a:solidFill>
                  <a:srgbClr val="717EAE"/>
                </a:solidFill>
                <a:latin typeface="Open Sans Extra Bold"/>
              </a:rPr>
              <a:t>   </a:t>
            </a:r>
            <a:endParaRPr lang="ru-RU" sz="3399" dirty="0" smtClean="0">
              <a:solidFill>
                <a:srgbClr val="717EAE"/>
              </a:solidFill>
              <a:latin typeface="Open Sans Extra Bold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 smtClean="0">
                <a:solidFill>
                  <a:srgbClr val="717EAE"/>
                </a:solidFill>
                <a:latin typeface="Open Sans Extra Bold"/>
              </a:rPr>
              <a:t>по</a:t>
            </a:r>
            <a:r>
              <a:rPr lang="en-US" sz="3399" dirty="0" smtClean="0">
                <a:solidFill>
                  <a:srgbClr val="717EAE"/>
                </a:solidFill>
                <a:latin typeface="Open Sans Extra Bold"/>
              </a:rPr>
              <a:t>  </a:t>
            </a:r>
            <a:r>
              <a:rPr lang="ru-RU" sz="3399" dirty="0" smtClean="0">
                <a:solidFill>
                  <a:srgbClr val="717EAE"/>
                </a:solidFill>
                <a:latin typeface="Open Sans Extra Bold"/>
              </a:rPr>
              <a:t>вопросам  контроля качества образования</a:t>
            </a:r>
            <a:endParaRPr lang="en-US" sz="3399" dirty="0">
              <a:solidFill>
                <a:srgbClr val="717EAE"/>
              </a:solidFill>
              <a:latin typeface="Open Sans Extra Bold"/>
            </a:endParaRPr>
          </a:p>
          <a:p>
            <a:pPr algn="ctr">
              <a:lnSpc>
                <a:spcPts val="4759"/>
              </a:lnSpc>
            </a:pPr>
            <a:r>
              <a:rPr lang="ru-RU" sz="3399" dirty="0" smtClean="0">
                <a:solidFill>
                  <a:srgbClr val="717EAE"/>
                </a:solidFill>
                <a:latin typeface="Open Sans Extra Bold"/>
              </a:rPr>
              <a:t> Жукова Наталья Борисовна</a:t>
            </a:r>
            <a:endParaRPr lang="en-US" sz="3399" dirty="0">
              <a:solidFill>
                <a:srgbClr val="717EAE"/>
              </a:solidFill>
              <a:latin typeface="Open Sans Extra Bold"/>
            </a:endParaRPr>
          </a:p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717EAE"/>
                </a:solidFill>
                <a:latin typeface="Open Sans Extra Bold"/>
              </a:rPr>
              <a:t>8</a:t>
            </a:r>
            <a:r>
              <a:rPr lang="ru-RU" sz="3399" dirty="0" smtClean="0">
                <a:solidFill>
                  <a:srgbClr val="717EAE"/>
                </a:solidFill>
                <a:latin typeface="Open Sans Extra Bold"/>
              </a:rPr>
              <a:t> </a:t>
            </a:r>
            <a:r>
              <a:rPr lang="en-US" sz="3399" dirty="0" smtClean="0">
                <a:solidFill>
                  <a:srgbClr val="717EAE"/>
                </a:solidFill>
                <a:latin typeface="Open Sans Extra Bold"/>
              </a:rPr>
              <a:t>(</a:t>
            </a:r>
            <a:r>
              <a:rPr lang="ru-RU" sz="3399" dirty="0" smtClean="0">
                <a:solidFill>
                  <a:srgbClr val="717EAE"/>
                </a:solidFill>
                <a:latin typeface="Open Sans Extra Bold"/>
              </a:rPr>
              <a:t>916</a:t>
            </a:r>
            <a:r>
              <a:rPr lang="en-US" sz="3399" dirty="0" smtClean="0">
                <a:solidFill>
                  <a:srgbClr val="717EAE"/>
                </a:solidFill>
                <a:latin typeface="Open Sans Extra Bold"/>
              </a:rPr>
              <a:t>)</a:t>
            </a:r>
            <a:r>
              <a:rPr lang="ru-RU" sz="3399" dirty="0" smtClean="0">
                <a:solidFill>
                  <a:srgbClr val="717EAE"/>
                </a:solidFill>
                <a:latin typeface="Open Sans Extra Bold"/>
              </a:rPr>
              <a:t> 972 74 24</a:t>
            </a:r>
            <a:endParaRPr lang="en-US" sz="3399" dirty="0">
              <a:solidFill>
                <a:srgbClr val="717EAE"/>
              </a:solidFill>
              <a:latin typeface="Open Sans Extra Bold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717EAE"/>
              </a:solidFill>
              <a:latin typeface="Open Sans Extra Bold"/>
            </a:endParaRPr>
          </a:p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717EAE"/>
                </a:solidFill>
                <a:latin typeface="Open Sans Extra Bold"/>
              </a:rPr>
              <a:t>zhukova@sh1315.ru </a:t>
            </a:r>
            <a:endParaRPr lang="en-US" sz="3399" dirty="0">
              <a:solidFill>
                <a:srgbClr val="717EAE"/>
              </a:solidFill>
              <a:latin typeface="Open Sans Extra Bold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717EAE"/>
              </a:solidFill>
              <a:latin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5717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0" y="2976591"/>
            <a:ext cx="14855428" cy="350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17EAE"/>
                </a:solidFill>
                <a:latin typeface="Bicubik"/>
              </a:rPr>
              <a:t>п.13 ФГОС СОО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17EAE"/>
                </a:solidFill>
                <a:latin typeface="Bicubik"/>
              </a:rPr>
              <a:t> внеурочная деятельность является неотъемлемой частью основной общеобразовательной программы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03314" y="1372642"/>
            <a:ext cx="824217" cy="8242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03314" y="5039263"/>
            <a:ext cx="369455" cy="4908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3506" y="233405"/>
            <a:ext cx="1605002" cy="811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577519" y="656167"/>
            <a:ext cx="10584943" cy="9257014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948508" y="233405"/>
          <a:ext cx="14320994" cy="9679778"/>
        </p:xfrm>
        <a:graphic>
          <a:graphicData uri="http://schemas.openxmlformats.org/drawingml/2006/table">
            <a:tbl>
              <a:tblPr/>
              <a:tblGrid>
                <a:gridCol w="1854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6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58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Класс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название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количество часов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учитель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9Г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«Решение олимпиадных задач по математике»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ЮРЛИНА ТАТЬЯНА ГЕННАДЬЕВНА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2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9В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«РЕШЕНИЕ ОЛИМПИАДНЫХ ЗАДАЧ по математике»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  <a:p>
                      <a:r>
                        <a:rPr lang="en-US" sz="1599">
                          <a:solidFill>
                            <a:srgbClr val="000000"/>
                          </a:solidFill>
                          <a:latin typeface="Bicubik"/>
                        </a:rPr>
                        <a:t>Данилов Николай Владимирович 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82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9Абвгд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«Сложные вопросы информатики»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Мирсалимова Елена Николаевна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0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9Б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«ГЕОГРАФИЯ НА 5»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1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Хозина Анастасия Борисовна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0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9Кл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«Озадаченная химия»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1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Николаева ЕЛЕНА ВАСИЛЬЕВНА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0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9Д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«ЗАНИМАТЕЛЬНЫЙ АНГЛИЙСКИй»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Хохлова Мария Романовна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35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9АБ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«Совершенствование навыков устной и письменной речи»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Довженко Елена Валерьевна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730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9Б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«АНГЛИЙСКИЙ НА 5»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Азизова Альбина Шакировна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492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9В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«ПО СТРАНИЦАМ АНГЛИЙСКОГО ЯЗЫКА»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1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Муравьева Екатерина Юрлина/Игумнова Нина Вячеславовна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3506" y="315988"/>
            <a:ext cx="2111689" cy="10680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06041" y="7589405"/>
            <a:ext cx="5395191" cy="539519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749815" y="646800"/>
          <a:ext cx="12471993" cy="7385440"/>
        </p:xfrm>
        <a:graphic>
          <a:graphicData uri="http://schemas.openxmlformats.org/drawingml/2006/table">
            <a:tbl>
              <a:tblPr/>
              <a:tblGrid>
                <a:gridCol w="148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8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08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Класс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название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количество часов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B2377"/>
                          </a:solidFill>
                          <a:latin typeface="Bicubik Bold"/>
                        </a:rPr>
                        <a:t>учитель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08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9Г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«по страницам английского языка»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1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Черныш ЮЛИЯ ВИКТОРОВНА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08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9Абвг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Bicubik"/>
                        </a:rPr>
                        <a:t>«ПО СТРАНИЦАМ НЕМЕЦКОГО ЯЗЫКА»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МАВЛИЕВА ЛАРИСА ЗАКИРОВНА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08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9АБВГ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«По страницам итальянского языка»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Зубова Алена Дмитриевна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08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9В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«РУССКИЙ НА 5»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2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Bicubik"/>
                        </a:rPr>
                        <a:t>Гурьева Ксения Сергеевна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9688" y="454533"/>
            <a:ext cx="2721230" cy="13764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29681" y="1471177"/>
            <a:ext cx="4520826" cy="80346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54545" y="3836843"/>
            <a:ext cx="10440343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Заместитель директора  по </a:t>
            </a: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содержанию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образования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и </a:t>
            </a: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конвергенции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образовательных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программ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Третьякова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Татьяна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717EAE"/>
                </a:solidFill>
                <a:latin typeface="Open Sans Extra Bold"/>
              </a:rPr>
              <a:t>Владимировна</a:t>
            </a: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8(967)02-333-11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717EAE"/>
              </a:solidFill>
              <a:latin typeface="Open Sans Extra Bold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17EAE"/>
                </a:solidFill>
                <a:latin typeface="Open Sans Extra Bold"/>
              </a:rPr>
              <a:t>tretiakova@sh1315.ru 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717EAE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9688" y="315988"/>
            <a:ext cx="2461680" cy="12451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4800" y="647700"/>
            <a:ext cx="1028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Объединения дополнительного образования для 9 классов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58960"/>
              </p:ext>
            </p:extLst>
          </p:nvPr>
        </p:nvGraphicFramePr>
        <p:xfrm>
          <a:off x="1981199" y="1790694"/>
          <a:ext cx="14401801" cy="7696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6359">
                  <a:extLst>
                    <a:ext uri="{9D8B030D-6E8A-4147-A177-3AD203B41FA5}">
                      <a16:colId xmlns:a16="http://schemas.microsoft.com/office/drawing/2014/main" val="3410330876"/>
                    </a:ext>
                  </a:extLst>
                </a:gridCol>
                <a:gridCol w="3640905">
                  <a:extLst>
                    <a:ext uri="{9D8B030D-6E8A-4147-A177-3AD203B41FA5}">
                      <a16:colId xmlns:a16="http://schemas.microsoft.com/office/drawing/2014/main" val="3368572348"/>
                    </a:ext>
                  </a:extLst>
                </a:gridCol>
                <a:gridCol w="2993633">
                  <a:extLst>
                    <a:ext uri="{9D8B030D-6E8A-4147-A177-3AD203B41FA5}">
                      <a16:colId xmlns:a16="http://schemas.microsoft.com/office/drawing/2014/main" val="1605794679"/>
                    </a:ext>
                  </a:extLst>
                </a:gridCol>
                <a:gridCol w="2750904">
                  <a:extLst>
                    <a:ext uri="{9D8B030D-6E8A-4147-A177-3AD203B41FA5}">
                      <a16:colId xmlns:a16="http://schemas.microsoft.com/office/drawing/2014/main" val="3343540097"/>
                    </a:ext>
                  </a:extLst>
                </a:gridCol>
              </a:tblGrid>
              <a:tr h="82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объединения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Руководитель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Код объединения на </a:t>
                      </a:r>
                      <a:r>
                        <a:rPr lang="en-US" sz="1800">
                          <a:effectLst/>
                        </a:rPr>
                        <a:t>Mos.ru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4284148613"/>
                  </a:ext>
                </a:extLst>
              </a:tr>
              <a:tr h="598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 страницами учебника русского языка. 9а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Рахманина</a:t>
                      </a:r>
                      <a:r>
                        <a:rPr lang="ru-RU" sz="1800" dirty="0">
                          <a:effectLst/>
                        </a:rPr>
                        <a:t> О.Б.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273549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21082990"/>
                  </a:ext>
                </a:extLst>
              </a:tr>
              <a:tr h="598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Решение избранных задач 9г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Данилов Н.В.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1766257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2665942884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Золотой век с Моховой Н.В.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Мохова Н.В.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690456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2719252194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Театр Фронтовая бригада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Кочеткова О.Н.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788791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2877951294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Баскетбол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Цуканов А.Г.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791145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979963310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Мини-футбол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Литвинцев</a:t>
                      </a:r>
                      <a:r>
                        <a:rPr lang="ru-RU" sz="1800" dirty="0">
                          <a:effectLst/>
                        </a:rPr>
                        <a:t> А.Г.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791750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1550137971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Учу математику 9а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Юрлина</a:t>
                      </a:r>
                      <a:r>
                        <a:rPr lang="ru-RU" sz="1800" dirty="0">
                          <a:effectLst/>
                        </a:rPr>
                        <a:t> Т.Г.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1143160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710585945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HistOlimp</a:t>
                      </a:r>
                      <a:r>
                        <a:rPr lang="ru-RU" sz="1800">
                          <a:effectLst/>
                        </a:rPr>
                        <a:t> 9б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Агаджанян А.Г.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1418756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1359935443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Волейбол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Дорофеев Б.П.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1645936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2366488380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 в опытах и задачах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Ковалева С.В.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1645945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3536055224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Экзамен без проблем (англ)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Муравьева Е.Ю.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1647841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бесплатно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454644070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2070749170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Клуб Зарница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Цуканов А.Г.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1652018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3400р.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2163264725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Поем под гитару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Медведева А.В.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1654999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5000р.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1810355097"/>
                  </a:ext>
                </a:extLst>
              </a:tr>
              <a:tr h="598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Обучение игре на музыкальных инструментах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Медведева А.В.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1647484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8000р.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1496813754"/>
                  </a:ext>
                </a:extLst>
              </a:tr>
              <a:tr h="598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Футбольная академия Квазар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Косачев В.В.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652978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4000р.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351372909"/>
                  </a:ext>
                </a:extLst>
              </a:tr>
              <a:tr h="598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Популярные единоборства Будокан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Пушкарева Е.А.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660324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4000р.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1921777297"/>
                  </a:ext>
                </a:extLst>
              </a:tr>
              <a:tr h="29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Женский футбол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Литвинцев А.Г.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1656544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3000р.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9" marR="66779" marT="0" marB="0"/>
                </a:tc>
                <a:extLst>
                  <a:ext uri="{0D108BD9-81ED-4DB2-BD59-A6C34878D82A}">
                    <a16:rowId xmlns:a16="http://schemas.microsoft.com/office/drawing/2014/main" val="39464763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3506" y="408351"/>
            <a:ext cx="2146756" cy="10858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393459">
            <a:off x="14906764" y="7880927"/>
            <a:ext cx="4705073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1714500"/>
            <a:ext cx="10287000" cy="649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Bef>
                <a:spcPts val="1000"/>
              </a:spcBef>
              <a:buSzPct val="85000"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воспитанию, социализации и дополнительному образованию</a:t>
            </a:r>
          </a:p>
          <a:p>
            <a:pPr lvl="0" algn="ctr">
              <a:lnSpc>
                <a:spcPct val="130000"/>
              </a:lnSpc>
              <a:spcBef>
                <a:spcPts val="1000"/>
              </a:spcBef>
              <a:buSzPct val="85000"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8(926)387-73-98</a:t>
            </a:r>
          </a:p>
          <a:p>
            <a:pPr lvl="0" algn="ctr">
              <a:lnSpc>
                <a:spcPct val="130000"/>
              </a:lnSpc>
              <a:spcBef>
                <a:spcPts val="1000"/>
              </a:spcBef>
              <a:buSzPct val="85000"/>
            </a:pPr>
            <a:r>
              <a:rPr lang="es-E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surovikina@sh1315.ru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  <a:spcBef>
                <a:spcPts val="1000"/>
              </a:spcBef>
              <a:buSzPct val="85000"/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101 ОШП №1 </a:t>
            </a:r>
            <a:endParaRPr lang="ru-RU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ctr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  <a:spcBef>
                <a:spcPts val="1000"/>
              </a:spcBef>
              <a:buSzPct val="85000"/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Суровикина Марина Валерьевна 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6883" y="2162728"/>
            <a:ext cx="5179821" cy="5571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89454" y="0"/>
            <a:ext cx="6398546" cy="10287000"/>
          </a:xfrm>
          <a:prstGeom prst="rect">
            <a:avLst/>
          </a:prstGeom>
          <a:solidFill>
            <a:srgbClr val="0B237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870" y="254846"/>
            <a:ext cx="2345703" cy="11864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1454" r="13262"/>
          <a:stretch>
            <a:fillRect/>
          </a:stretch>
        </p:blipFill>
        <p:spPr>
          <a:xfrm>
            <a:off x="11952213" y="2496489"/>
            <a:ext cx="6335787" cy="560838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38903" y="3228937"/>
            <a:ext cx="10894837" cy="3829127"/>
            <a:chOff x="0" y="0"/>
            <a:chExt cx="14526449" cy="5105502"/>
          </a:xfrm>
        </p:grpSpPr>
        <p:sp>
          <p:nvSpPr>
            <p:cNvPr id="6" name="TextBox 6"/>
            <p:cNvSpPr txBox="1"/>
            <p:nvPr/>
          </p:nvSpPr>
          <p:spPr>
            <a:xfrm>
              <a:off x="0" y="466725"/>
              <a:ext cx="14526449" cy="2994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 spc="-53">
                  <a:solidFill>
                    <a:srgbClr val="0B2377"/>
                  </a:solidFill>
                  <a:latin typeface="Bicubik Bold"/>
                </a:rPr>
                <a:t>Информационно-консультационная встреча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444467"/>
              <a:ext cx="14320797" cy="653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5"/>
                </a:lnSpc>
                <a:spcBef>
                  <a:spcPct val="0"/>
                </a:spcBef>
              </a:pPr>
              <a:r>
                <a:rPr lang="en-US" sz="2925">
                  <a:solidFill>
                    <a:srgbClr val="0B2377"/>
                  </a:solidFill>
                  <a:latin typeface="Bicubik Bold"/>
                </a:rPr>
                <a:t>14.09.2022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3189" y="7266678"/>
            <a:ext cx="1160626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17EAE"/>
                </a:solidFill>
                <a:latin typeface="Linux Biolinum Bold"/>
              </a:rPr>
              <a:t>Директор ГБОУ Школа №1315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17EAE"/>
                </a:solidFill>
                <a:latin typeface="Linux Biolinum Bold"/>
              </a:rPr>
              <a:t>Росинская Екатерина Евгеньевна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17EAE"/>
                </a:solidFill>
                <a:latin typeface="Linux Biolinum Bold"/>
              </a:rPr>
              <a:t>8 (985) 951-54-62, rosinskayaee@sh1315.ru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0" y="2976591"/>
            <a:ext cx="14855428" cy="42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Информация 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о порядке проведения ГИА 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по образовательным программам основного общего образования 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в 2023 году 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491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038600" y="571500"/>
            <a:ext cx="83820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Общие сведения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339529" y="2057034"/>
            <a:ext cx="5171397" cy="283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39746" y="2206091"/>
            <a:ext cx="1459998" cy="655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ГГИА</a:t>
            </a:r>
            <a:r>
              <a:rPr lang="ru-RU" dirty="0" smtClean="0">
                <a:solidFill>
                  <a:schemeClr val="tx1"/>
                </a:solidFill>
              </a:rPr>
              <a:t>ГИА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31415" y="3245919"/>
            <a:ext cx="1463020" cy="819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</a:t>
            </a:r>
            <a:r>
              <a:rPr lang="ru-RU" sz="3600" dirty="0">
                <a:solidFill>
                  <a:schemeClr val="tx1"/>
                </a:solidFill>
              </a:rPr>
              <a:t>О</a:t>
            </a:r>
            <a:r>
              <a:rPr lang="ru-RU" sz="3600" dirty="0" smtClean="0">
                <a:solidFill>
                  <a:schemeClr val="tx1"/>
                </a:solidFill>
              </a:rPr>
              <a:t>ГЭ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3928" y="3242738"/>
            <a:ext cx="1514533" cy="822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ГВЭ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88538" y="2071098"/>
            <a:ext cx="5242847" cy="291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803295" y="2170742"/>
            <a:ext cx="3144587" cy="369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Допуск к ГИА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58265" y="2861947"/>
            <a:ext cx="4303392" cy="1768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0830" y="2925365"/>
            <a:ext cx="4316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Годовые оценки по всем предметам </a:t>
            </a:r>
            <a:br>
              <a:rPr lang="ru-RU" sz="2000" dirty="0" smtClean="0"/>
            </a:br>
            <a:r>
              <a:rPr lang="ru-RU" sz="2000" dirty="0" smtClean="0"/>
              <a:t>не ниже «удовлетворительно»</a:t>
            </a:r>
            <a:br>
              <a:rPr lang="ru-RU" sz="2000" dirty="0" smtClean="0"/>
            </a:br>
            <a:r>
              <a:rPr lang="ru-RU" sz="2000" b="1" dirty="0" smtClean="0"/>
              <a:t>+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Результат «зачет» за итоговое собеседование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45204" y="5365231"/>
            <a:ext cx="10089795" cy="4069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8462" y="5502832"/>
            <a:ext cx="2462368" cy="1012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Аттестат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9531" y="7517692"/>
            <a:ext cx="1405308" cy="905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Русский язык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35902" y="7511774"/>
            <a:ext cx="1425117" cy="871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Математика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(базовый/ профиль)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28001" y="8984583"/>
            <a:ext cx="3124200" cy="3446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Успешное прохождение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8542029"/>
            <a:ext cx="8153400" cy="481626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>
            <a:off x="3523255" y="2906913"/>
            <a:ext cx="1147428" cy="20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41496">
            <a:off x="4910277" y="2834699"/>
            <a:ext cx="1231499" cy="292633"/>
          </a:xfrm>
          <a:prstGeom prst="rect">
            <a:avLst/>
          </a:prstGeom>
        </p:spPr>
      </p:pic>
      <p:sp>
        <p:nvSpPr>
          <p:cNvPr id="46" name="Плюс 45"/>
          <p:cNvSpPr/>
          <p:nvPr/>
        </p:nvSpPr>
        <p:spPr>
          <a:xfrm>
            <a:off x="5245648" y="7504039"/>
            <a:ext cx="893819" cy="83854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люс 36"/>
          <p:cNvSpPr/>
          <p:nvPr/>
        </p:nvSpPr>
        <p:spPr>
          <a:xfrm>
            <a:off x="7738626" y="7479705"/>
            <a:ext cx="893819" cy="83854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710052" y="7556561"/>
            <a:ext cx="1405308" cy="905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 по выбору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535004" y="7536419"/>
            <a:ext cx="1405308" cy="905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 по выбору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люс 47"/>
          <p:cNvSpPr/>
          <p:nvPr/>
        </p:nvSpPr>
        <p:spPr>
          <a:xfrm>
            <a:off x="10280233" y="7570088"/>
            <a:ext cx="893819" cy="83854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5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0" y="2976591"/>
            <a:ext cx="1485542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Подача заявлений на участие в </a:t>
            </a:r>
            <a:r>
              <a:rPr lang="ru-RU" sz="3999" dirty="0" err="1" smtClean="0">
                <a:solidFill>
                  <a:srgbClr val="717EAE"/>
                </a:solidFill>
                <a:latin typeface="Bicubik"/>
              </a:rPr>
              <a:t>гиа</a:t>
            </a: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- </a:t>
            </a:r>
            <a:r>
              <a:rPr lang="ru-RU" sz="3999" dirty="0">
                <a:solidFill>
                  <a:srgbClr val="717EAE"/>
                </a:solidFill>
                <a:latin typeface="Bicubik"/>
              </a:rPr>
              <a:t>9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4229100"/>
            <a:ext cx="14020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600" dirty="0" smtClean="0"/>
              <a:t>в </a:t>
            </a:r>
            <a:r>
              <a:rPr lang="ru-RU" sz="3600" dirty="0"/>
              <a:t>электронном виде на </a:t>
            </a:r>
            <a:r>
              <a:rPr lang="ru-RU" sz="3600" dirty="0">
                <a:solidFill>
                  <a:srgbClr val="FF0000"/>
                </a:solidFill>
              </a:rPr>
              <a:t>Официальном портале Мэра и Правительства Москвы </a:t>
            </a:r>
            <a:r>
              <a:rPr lang="ru-RU" sz="3600" dirty="0"/>
              <a:t>(mos.ru) </a:t>
            </a:r>
            <a:r>
              <a:rPr lang="ru-RU" sz="3600" dirty="0">
                <a:solidFill>
                  <a:srgbClr val="FF0000"/>
                </a:solidFill>
              </a:rPr>
              <a:t>до </a:t>
            </a:r>
            <a:r>
              <a:rPr lang="ru-RU" sz="3600" dirty="0" smtClean="0">
                <a:solidFill>
                  <a:srgbClr val="FF0000"/>
                </a:solidFill>
              </a:rPr>
              <a:t>01.03.2023</a:t>
            </a:r>
            <a:r>
              <a:rPr lang="ru-RU" sz="3600" dirty="0" smtClean="0"/>
              <a:t>; начнется с 01 октября 2022 года</a:t>
            </a:r>
          </a:p>
          <a:p>
            <a:r>
              <a:rPr lang="ru-RU" sz="3600" dirty="0" smtClean="0"/>
              <a:t>при </a:t>
            </a:r>
            <a:r>
              <a:rPr lang="ru-RU" sz="3600" dirty="0"/>
              <a:t>подаче заявления на участие в </a:t>
            </a:r>
            <a:r>
              <a:rPr lang="ru-RU" sz="3600" dirty="0" smtClean="0"/>
              <a:t>ГИА-9 </a:t>
            </a:r>
            <a:r>
              <a:rPr lang="ru-RU" sz="3600" dirty="0"/>
              <a:t>необходимо указать два обязательных предмета: русский язык и </a:t>
            </a:r>
            <a:r>
              <a:rPr lang="ru-RU" sz="3600" dirty="0" smtClean="0"/>
              <a:t>математика, </a:t>
            </a:r>
            <a:r>
              <a:rPr lang="ru-RU" sz="3600" dirty="0"/>
              <a:t>а также предметы по </a:t>
            </a:r>
            <a:r>
              <a:rPr lang="ru-RU" sz="3600" dirty="0" smtClean="0"/>
              <a:t>выбору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291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0" y="2976591"/>
            <a:ext cx="1485542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 рекомендации 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по выбору предметов ГИА - 9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4229100"/>
            <a:ext cx="14020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планировании выбора предметов  рекомендуем учитывать профиль обучения в 10 классе:</a:t>
            </a:r>
          </a:p>
          <a:p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90869"/>
              </p:ext>
            </p:extLst>
          </p:nvPr>
        </p:nvGraphicFramePr>
        <p:xfrm>
          <a:off x="1629479" y="6344685"/>
          <a:ext cx="12192000" cy="276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29301422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55762621"/>
                    </a:ext>
                  </a:extLst>
                </a:gridCol>
              </a:tblGrid>
              <a:tr h="7492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Естественно-научный</a:t>
                      </a:r>
                      <a:r>
                        <a:rPr lang="ru-RU" sz="2000" b="1" baseline="0" dirty="0" smtClean="0">
                          <a:latin typeface="+mn-lt"/>
                        </a:rPr>
                        <a:t> профиль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Химия, биология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428313"/>
                  </a:ext>
                </a:extLst>
              </a:tr>
              <a:tr h="6985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Социально-экономический профиль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Обществознание, география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92860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Технологический «Инженерный класс в Московской школе»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Физика,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информатика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9386"/>
                  </a:ext>
                </a:extLst>
              </a:tr>
              <a:tr h="6123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Гуманитарный профиль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Иностранный</a:t>
                      </a:r>
                      <a:r>
                        <a:rPr lang="ru-RU" sz="2000" b="1" baseline="0" dirty="0" smtClean="0">
                          <a:latin typeface="+mn-lt"/>
                        </a:rPr>
                        <a:t> язык, литература или история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825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81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0" y="2976591"/>
            <a:ext cx="1485542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 Итоговое собеседование-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условие допуска к ГИА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4229100"/>
            <a:ext cx="14020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8 февраля 2023 года </a:t>
            </a:r>
            <a:r>
              <a:rPr lang="ru-RU" dirty="0" smtClean="0"/>
              <a:t>(15.03.2023, 15.05.2023)</a:t>
            </a:r>
          </a:p>
          <a:p>
            <a:r>
              <a:rPr lang="ru-RU" dirty="0" smtClean="0"/>
              <a:t>Подача заявления в </a:t>
            </a:r>
            <a:r>
              <a:rPr lang="ru-RU" dirty="0"/>
              <a:t>электронном виде на </a:t>
            </a:r>
            <a:r>
              <a:rPr lang="ru-RU" dirty="0">
                <a:solidFill>
                  <a:srgbClr val="FF0000"/>
                </a:solidFill>
              </a:rPr>
              <a:t>Официальном портале Мэра и Правительства Москвы </a:t>
            </a:r>
            <a:r>
              <a:rPr lang="ru-RU" dirty="0"/>
              <a:t>(mos.ru) </a:t>
            </a: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smtClean="0">
                <a:solidFill>
                  <a:srgbClr val="FF0000"/>
                </a:solidFill>
              </a:rPr>
              <a:t>25.01.2023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Срок действия результатов:</a:t>
            </a:r>
          </a:p>
          <a:p>
            <a:pPr marL="0" indent="0">
              <a:buNone/>
            </a:pPr>
            <a:r>
              <a:rPr lang="ru-RU" dirty="0" smtClean="0"/>
              <a:t>                 как условие допуска к ГИА– </a:t>
            </a:r>
            <a:r>
              <a:rPr lang="ru-RU" dirty="0" smtClean="0">
                <a:solidFill>
                  <a:srgbClr val="FF0000"/>
                </a:solidFill>
              </a:rPr>
              <a:t>бессрочно;</a:t>
            </a:r>
          </a:p>
          <a:p>
            <a:r>
              <a:rPr lang="ru-RU" dirty="0" smtClean="0"/>
              <a:t>Результат</a:t>
            </a:r>
            <a:r>
              <a:rPr lang="ru-RU" dirty="0" smtClean="0">
                <a:solidFill>
                  <a:srgbClr val="FF0000"/>
                </a:solidFill>
              </a:rPr>
              <a:t> – «зачет» или «незачет»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dirty="0" smtClean="0"/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4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24000" y="2095501"/>
            <a:ext cx="136398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  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Диагностические работы МЦКО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4229100"/>
            <a:ext cx="13030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800" dirty="0" smtClean="0">
                <a:solidFill>
                  <a:srgbClr val="FF0000"/>
                </a:solidFill>
              </a:rPr>
              <a:t>04-05 октября 2022 года – </a:t>
            </a:r>
            <a:r>
              <a:rPr lang="ru-RU" sz="4800" dirty="0"/>
              <a:t>русский язык </a:t>
            </a:r>
            <a:r>
              <a:rPr lang="ru-RU" sz="4800" dirty="0" smtClean="0"/>
              <a:t>(компьютерная форма)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25-26 октября 2022 года – </a:t>
            </a:r>
            <a:r>
              <a:rPr lang="ru-RU" sz="4800" dirty="0" smtClean="0"/>
              <a:t>математика (</a:t>
            </a:r>
            <a:r>
              <a:rPr lang="ru-RU" sz="4800" dirty="0"/>
              <a:t>компьютерная </a:t>
            </a:r>
            <a:r>
              <a:rPr lang="ru-RU" sz="4800" dirty="0" smtClean="0"/>
              <a:t>форма)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5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2051" y="306382"/>
            <a:ext cx="2294857" cy="1160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9351" y="3587692"/>
            <a:ext cx="2371898" cy="23718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18189" y="3764280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24000" y="2095501"/>
            <a:ext cx="136398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   </a:t>
            </a:r>
          </a:p>
          <a:p>
            <a:pPr algn="ctr">
              <a:lnSpc>
                <a:spcPts val="5599"/>
              </a:lnSpc>
            </a:pPr>
            <a:r>
              <a:rPr lang="ru-RU" sz="3999" dirty="0" smtClean="0">
                <a:solidFill>
                  <a:srgbClr val="717EAE"/>
                </a:solidFill>
                <a:latin typeface="Bicubik"/>
              </a:rPr>
              <a:t>Результаты ГИА  </a:t>
            </a:r>
            <a:endParaRPr lang="en-US" sz="3999" dirty="0">
              <a:solidFill>
                <a:srgbClr val="717EAE"/>
              </a:solidFill>
              <a:latin typeface="Bicubik"/>
            </a:endParaRPr>
          </a:p>
        </p:txBody>
      </p:sp>
      <p:grpSp>
        <p:nvGrpSpPr>
          <p:cNvPr id="6" name="Group 6"/>
          <p:cNvGrpSpPr/>
          <p:nvPr/>
        </p:nvGrpSpPr>
        <p:grpSpPr>
          <a:xfrm rot="140093">
            <a:off x="-3152862" y="7025350"/>
            <a:ext cx="4704037" cy="3939972"/>
            <a:chOff x="0" y="0"/>
            <a:chExt cx="812800" cy="680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80779"/>
            </a:xfrm>
            <a:custGeom>
              <a:avLst/>
              <a:gdLst/>
              <a:ahLst/>
              <a:cxnLst/>
              <a:rect l="l" t="t" r="r" b="b"/>
              <a:pathLst>
                <a:path w="812800" h="680779">
                  <a:moveTo>
                    <a:pt x="406400" y="0"/>
                  </a:moveTo>
                  <a:lnTo>
                    <a:pt x="812800" y="680779"/>
                  </a:lnTo>
                  <a:lnTo>
                    <a:pt x="0" y="68077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B2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4229100"/>
            <a:ext cx="13030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 </a:t>
            </a:r>
            <a:r>
              <a:rPr lang="ru-RU" dirty="0"/>
              <a:t>Ознакомление участников с результатами ОГЭ/ГВЭ и электронными изображениями экзаменационных бланков осуществляется в электронном виде на </a:t>
            </a:r>
            <a:r>
              <a:rPr lang="ru-RU" dirty="0">
                <a:solidFill>
                  <a:srgbClr val="FF0000"/>
                </a:solidFill>
              </a:rPr>
              <a:t>Официальном портале Мэра и Правительства Москвы </a:t>
            </a:r>
            <a:r>
              <a:rPr lang="ru-RU" dirty="0"/>
              <a:t>(mos.ru</a:t>
            </a:r>
            <a:r>
              <a:rPr lang="ru-RU" dirty="0" smtClean="0"/>
              <a:t>)</a:t>
            </a:r>
          </a:p>
          <a:p>
            <a:r>
              <a:rPr lang="ru-RU" dirty="0" smtClean="0"/>
              <a:t>графиком </a:t>
            </a:r>
            <a:r>
              <a:rPr lang="ru-RU" dirty="0"/>
              <a:t>публикации </a:t>
            </a:r>
            <a:r>
              <a:rPr lang="ru-RU" dirty="0" smtClean="0"/>
              <a:t>результатов размещается </a:t>
            </a:r>
            <a:r>
              <a:rPr lang="ru-RU" dirty="0"/>
              <a:t>на сайте РЦОИ не позднее чем за месяц до начала </a:t>
            </a:r>
            <a:r>
              <a:rPr lang="ru-RU" dirty="0" smtClean="0"/>
              <a:t>экзаменов  </a:t>
            </a:r>
            <a:endParaRPr lang="ru-RU" sz="4800" dirty="0" smtClean="0"/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4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756</Words>
  <Application>Microsoft Office PowerPoint</Application>
  <PresentationFormat>Произвольный</PresentationFormat>
  <Paragraphs>222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Bicubik Bold</vt:lpstr>
      <vt:lpstr>Calibri</vt:lpstr>
      <vt:lpstr>Linux Biolinum Bold</vt:lpstr>
      <vt:lpstr>Arial</vt:lpstr>
      <vt:lpstr>Times New Roman</vt:lpstr>
      <vt:lpstr>Bicubik</vt:lpstr>
      <vt:lpstr>Open Sans Extra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полезные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Белый Аккуратный Профессиональный Технология Питч-Дек Презентация</dc:title>
  <dc:creator>Заместитель директора по ВР</dc:creator>
  <cp:lastModifiedBy>Заместитель директор</cp:lastModifiedBy>
  <cp:revision>11</cp:revision>
  <dcterms:created xsi:type="dcterms:W3CDTF">2006-08-16T00:00:00Z</dcterms:created>
  <dcterms:modified xsi:type="dcterms:W3CDTF">2022-09-21T14:44:28Z</dcterms:modified>
  <dc:identifier>DAFKax8RFL0</dc:identifier>
</cp:coreProperties>
</file>